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9" r:id="rId3"/>
    <p:sldId id="258" r:id="rId4"/>
    <p:sldId id="259" r:id="rId5"/>
    <p:sldId id="260" r:id="rId6"/>
    <p:sldId id="264" r:id="rId7"/>
    <p:sldId id="265" r:id="rId8"/>
    <p:sldId id="266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C6C83-4C9C-4FAE-A8B9-D35B066611B2}" v="116" dt="2019-05-09T12:20:10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z van der Velde" userId="c708d8fa419fe580" providerId="LiveId" clId="{492F5293-D567-4844-91AB-BED17B62DB88}"/>
    <pc:docChg chg="modSld">
      <pc:chgData name="Inez van der Velde" userId="c708d8fa419fe580" providerId="LiveId" clId="{492F5293-D567-4844-91AB-BED17B62DB88}" dt="2019-05-09T12:20:10.654" v="115" actId="20577"/>
      <pc:docMkLst>
        <pc:docMk/>
      </pc:docMkLst>
      <pc:sldChg chg="modSp">
        <pc:chgData name="Inez van der Velde" userId="c708d8fa419fe580" providerId="LiveId" clId="{492F5293-D567-4844-91AB-BED17B62DB88}" dt="2019-05-09T12:20:10.654" v="115" actId="20577"/>
        <pc:sldMkLst>
          <pc:docMk/>
          <pc:sldMk cId="3670226952" sldId="265"/>
        </pc:sldMkLst>
        <pc:graphicFrameChg chg="mod modGraphic">
          <ac:chgData name="Inez van der Velde" userId="c708d8fa419fe580" providerId="LiveId" clId="{492F5293-D567-4844-91AB-BED17B62DB88}" dt="2019-05-09T12:20:10.654" v="115" actId="20577"/>
          <ac:graphicFrameMkLst>
            <pc:docMk/>
            <pc:sldMk cId="3670226952" sldId="265"/>
            <ac:graphicFrameMk id="4" creationId="{00000000-0000-0000-0000-000000000000}"/>
          </ac:graphicFrameMkLst>
        </pc:graphicFrameChg>
      </pc:sldChg>
      <pc:sldChg chg="modSp">
        <pc:chgData name="Inez van der Velde" userId="c708d8fa419fe580" providerId="LiveId" clId="{492F5293-D567-4844-91AB-BED17B62DB88}" dt="2019-05-09T12:15:51.567" v="47" actId="20577"/>
        <pc:sldMkLst>
          <pc:docMk/>
          <pc:sldMk cId="1000589639" sldId="269"/>
        </pc:sldMkLst>
        <pc:spChg chg="mod">
          <ac:chgData name="Inez van der Velde" userId="c708d8fa419fe580" providerId="LiveId" clId="{492F5293-D567-4844-91AB-BED17B62DB88}" dt="2019-05-09T12:15:51.567" v="47" actId="20577"/>
          <ac:spMkLst>
            <pc:docMk/>
            <pc:sldMk cId="1000589639" sldId="269"/>
            <ac:spMk id="3" creationId="{C41B2F98-06E5-46DF-A3DD-F9F758D6CF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PIT-4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Ondersteunen bij </a:t>
            </a:r>
            <a:r>
              <a:rPr lang="nl-NL" dirty="0" smtClean="0"/>
              <a:t>dagbesteding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7257"/>
            <a:ext cx="4739373" cy="35530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69" y="0"/>
            <a:ext cx="4339449" cy="27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9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buiten, gebouw, baksteen, muur&#10;&#10;Beschrijving is gegenereerd met zeer hoge betrouwbaarheid">
            <a:extLst>
              <a:ext uri="{FF2B5EF4-FFF2-40B4-BE49-F238E27FC236}">
                <a16:creationId xmlns:a16="http://schemas.microsoft.com/office/drawing/2014/main" id="{EC72B054-31E7-43CB-BBDB-542ACE98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12" b="11688"/>
          <a:stretch/>
        </p:blipFill>
        <p:spPr>
          <a:xfrm>
            <a:off x="0" y="-322865"/>
            <a:ext cx="1219200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A654C6-BF76-46DC-9855-4A8C977A3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5687" y="-322865"/>
            <a:ext cx="5888347" cy="1342754"/>
          </a:xfrm>
        </p:spPr>
        <p:txBody>
          <a:bodyPr>
            <a:noAutofit/>
          </a:bodyPr>
          <a:lstStyle/>
          <a:p>
            <a:pPr algn="ctr"/>
            <a:r>
              <a:rPr lang="nl-NL" sz="9600" dirty="0">
                <a:solidFill>
                  <a:schemeClr val="accent5">
                    <a:lumMod val="50000"/>
                  </a:schemeClr>
                </a:solidFill>
              </a:rPr>
              <a:t>Vragen?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496074"/>
            <a:ext cx="4592637" cy="200155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853" y="4458575"/>
            <a:ext cx="5889246" cy="256663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034" y="-420957"/>
            <a:ext cx="5889246" cy="25666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247" y="1891937"/>
            <a:ext cx="588924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F8995-3BB2-4B88-9973-F26941A86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1B2F98-06E5-46DF-A3DD-F9F758D6C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PIT P4</a:t>
            </a:r>
          </a:p>
          <a:p>
            <a:r>
              <a:rPr lang="nl-NL" dirty="0"/>
              <a:t>Aandachtspunten</a:t>
            </a:r>
          </a:p>
          <a:p>
            <a:r>
              <a:rPr lang="nl-NL" dirty="0"/>
              <a:t>Praktische zaken</a:t>
            </a:r>
          </a:p>
          <a:p>
            <a:r>
              <a:rPr lang="nl-NL" dirty="0"/>
              <a:t>Projecten overzicht</a:t>
            </a:r>
          </a:p>
          <a:p>
            <a:r>
              <a:rPr lang="nl-NL" dirty="0"/>
              <a:t>Planning per week</a:t>
            </a:r>
          </a:p>
          <a:p>
            <a:r>
              <a:rPr lang="nl-NL" dirty="0"/>
              <a:t>Opdracht van vandaag</a:t>
            </a:r>
          </a:p>
          <a:p>
            <a:endParaRPr lang="nl-NL" dirty="0"/>
          </a:p>
          <a:p>
            <a:r>
              <a:rPr lang="nl-NL" dirty="0"/>
              <a:t>Herinnering: inleveren verslagen PIT 3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5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nl-NL" dirty="0"/>
              <a:t>PIT-lijn leerperiode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1503"/>
            <a:ext cx="8596668" cy="3880773"/>
          </a:xfrm>
        </p:spPr>
        <p:txBody>
          <a:bodyPr/>
          <a:lstStyle/>
          <a:p>
            <a:r>
              <a:rPr lang="nl-NL" dirty="0"/>
              <a:t>Zelfde opzet als vorige periode, andere activiteiten en doelgroepen</a:t>
            </a:r>
          </a:p>
          <a:p>
            <a:r>
              <a:rPr lang="nl-NL" dirty="0"/>
              <a:t>Jullie gaan opnieuw de praktijk in</a:t>
            </a:r>
          </a:p>
          <a:p>
            <a:r>
              <a:rPr lang="nl-NL" dirty="0"/>
              <a:t>Het begeleiden van ‘een’ doelgroep</a:t>
            </a:r>
          </a:p>
        </p:txBody>
      </p:sp>
    </p:spTree>
    <p:extLst>
      <p:ext uri="{BB962C8B-B14F-4D97-AF65-F5344CB8AC3E}">
        <p14:creationId xmlns:p14="http://schemas.microsoft.com/office/powerpoint/2010/main" val="37490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788127"/>
          </a:xfrm>
        </p:spPr>
        <p:txBody>
          <a:bodyPr>
            <a:normAutofit fontScale="90000"/>
          </a:bodyPr>
          <a:lstStyle/>
          <a:p>
            <a:r>
              <a:rPr lang="nl-NL" dirty="0"/>
              <a:t>Wat gaan we doen?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72314"/>
            <a:ext cx="9237375" cy="3880773"/>
          </a:xfrm>
        </p:spPr>
        <p:txBody>
          <a:bodyPr/>
          <a:lstStyle/>
          <a:p>
            <a:pPr>
              <a:buAutoNum type="arabicPeriod"/>
            </a:pPr>
            <a:r>
              <a:rPr lang="nl-NL" dirty="0"/>
              <a:t>Samenwerkingscontract opstellen</a:t>
            </a:r>
          </a:p>
          <a:p>
            <a:pPr>
              <a:buAutoNum type="arabicPeriod"/>
            </a:pPr>
            <a:r>
              <a:rPr lang="nl-NL" dirty="0" err="1"/>
              <a:t>Orienterend</a:t>
            </a:r>
            <a:r>
              <a:rPr lang="nl-NL" dirty="0"/>
              <a:t> verslag: verdieping in de doelgroep</a:t>
            </a:r>
          </a:p>
          <a:p>
            <a:pPr marL="0" indent="0">
              <a:buNone/>
            </a:pPr>
            <a:r>
              <a:rPr lang="nl-NL" dirty="0"/>
              <a:t>Kennismaking met: </a:t>
            </a:r>
          </a:p>
          <a:p>
            <a:pPr>
              <a:buFontTx/>
              <a:buChar char="-"/>
            </a:pPr>
            <a:r>
              <a:rPr lang="nl-NL" dirty="0"/>
              <a:t>Hoe ziet de gekozen doelgroep er precies uit?</a:t>
            </a:r>
          </a:p>
          <a:p>
            <a:pPr>
              <a:buFontTx/>
              <a:buChar char="-"/>
            </a:pPr>
            <a:r>
              <a:rPr lang="nl-NL" dirty="0"/>
              <a:t>Welke kenmerken kom je tegen bij het werken met de doelgroep?</a:t>
            </a:r>
          </a:p>
          <a:p>
            <a:pPr>
              <a:buFontTx/>
              <a:buChar char="-"/>
            </a:pPr>
            <a:r>
              <a:rPr lang="nl-NL" dirty="0"/>
              <a:t>Wat zijn belangrijkste aandachtspunten in de omgang met de doelgroep?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470263"/>
            <a:ext cx="2629316" cy="513516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23" y="4411744"/>
            <a:ext cx="3212147" cy="241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8126"/>
          </a:xfrm>
        </p:spPr>
        <p:txBody>
          <a:bodyPr>
            <a:normAutofit/>
          </a:bodyPr>
          <a:lstStyle/>
          <a:p>
            <a:r>
              <a:rPr lang="nl-NL" dirty="0"/>
              <a:t>Aandachtspunten PIT-4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1254035"/>
            <a:ext cx="11118427" cy="5099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volgende punten zijn aan de nieuwe PIT toegevoegd:</a:t>
            </a:r>
          </a:p>
          <a:p>
            <a:r>
              <a:rPr lang="nl-NL" dirty="0"/>
              <a:t>Verdiepen in de doelgroep</a:t>
            </a:r>
          </a:p>
          <a:p>
            <a:r>
              <a:rPr lang="nl-NL" dirty="0"/>
              <a:t>Bezoeken van de uitvoeringsplek (instelling)</a:t>
            </a:r>
          </a:p>
          <a:p>
            <a:r>
              <a:rPr lang="nl-NL" dirty="0"/>
              <a:t>Notuleren van gesprekken/vergaderingen en daarin gemaakte afspraken </a:t>
            </a:r>
          </a:p>
          <a:p>
            <a:r>
              <a:rPr lang="nl-NL" dirty="0"/>
              <a:t>Minimaal 1 keer, liefst meerdere keren overleg/bezoek aan uitvoeringsorganisatie</a:t>
            </a:r>
          </a:p>
          <a:p>
            <a:r>
              <a:rPr lang="nl-NL" dirty="0"/>
              <a:t>Deze notulen laten jullie ondertekenen voor akkoord door de samenwerkende personen</a:t>
            </a:r>
          </a:p>
          <a:p>
            <a:r>
              <a:rPr lang="nl-NL" u="sng" dirty="0"/>
              <a:t>Altijd </a:t>
            </a:r>
            <a:r>
              <a:rPr lang="nl-NL" dirty="0"/>
              <a:t>mailen vanuit jullie Noorderpoort-mailaccount (dus nooit met je privé mail)</a:t>
            </a:r>
          </a:p>
          <a:p>
            <a:r>
              <a:rPr lang="nl-NL" dirty="0"/>
              <a:t>Budget: rond de 20 euro. Vóórdat je dit uitgeeft moet je een handtekening hebben</a:t>
            </a:r>
          </a:p>
          <a:p>
            <a:r>
              <a:rPr lang="nl-NL" dirty="0"/>
              <a:t>Draaiboek opsturen naar uitvoeringsorganisatie/instelling die door hen moet worden goedgekeurd (GO)</a:t>
            </a:r>
          </a:p>
          <a:p>
            <a:r>
              <a:rPr lang="nl-NL" dirty="0"/>
              <a:t>Week 37 en 38 uitvoering van de projecten</a:t>
            </a:r>
          </a:p>
          <a:p>
            <a:r>
              <a:rPr lang="nl-NL" dirty="0"/>
              <a:t>Evt. herkansingen (aanvullingen op verslagen) in bufferweek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38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/>
              <a:t>Heel praktisch: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1015177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Jullie gaan deze periode in samenwerkingsverband werken aan de volgende zaken:</a:t>
            </a:r>
          </a:p>
          <a:p>
            <a:pPr>
              <a:buFontTx/>
              <a:buChar char="-"/>
            </a:pPr>
            <a:r>
              <a:rPr lang="nl-NL" dirty="0"/>
              <a:t>Verdieping in de doelgroep</a:t>
            </a:r>
          </a:p>
          <a:p>
            <a:pPr>
              <a:buFontTx/>
              <a:buChar char="-"/>
            </a:pPr>
            <a:r>
              <a:rPr lang="nl-NL" dirty="0"/>
              <a:t>Samenwerkingscontract plus persoonlijke leerdoelen van de groepsleden</a:t>
            </a:r>
          </a:p>
          <a:p>
            <a:pPr>
              <a:buFontTx/>
              <a:buChar char="-"/>
            </a:pPr>
            <a:r>
              <a:rPr lang="nl-NL" dirty="0"/>
              <a:t>Notulen (met afspraken die met organisatie zijn gemaakt)</a:t>
            </a:r>
          </a:p>
          <a:p>
            <a:pPr>
              <a:buFontTx/>
              <a:buChar char="-"/>
            </a:pPr>
            <a:r>
              <a:rPr lang="nl-NL" dirty="0"/>
              <a:t>Plan van aanpak ‘Activiteitenmiddag’ (o.a. omschrijving van de activiteit, taakverdeling, tijdsplanning en budgetverantwoording).</a:t>
            </a:r>
          </a:p>
          <a:p>
            <a:pPr>
              <a:buFontTx/>
              <a:buChar char="-"/>
            </a:pPr>
            <a:r>
              <a:rPr lang="nl-NL" dirty="0"/>
              <a:t>Een verslag: ‘Wat organiseren we voor de doelgroep en waarom’</a:t>
            </a:r>
          </a:p>
          <a:p>
            <a:pPr>
              <a:buFontTx/>
              <a:buChar char="-"/>
            </a:pPr>
            <a:r>
              <a:rPr lang="nl-NL" dirty="0"/>
              <a:t>Persoonlijk (individueel) evaluatieverslag ‘Activiteitenmiddag’</a:t>
            </a:r>
          </a:p>
          <a:p>
            <a:pPr>
              <a:buFontTx/>
              <a:buChar char="-"/>
            </a:pPr>
            <a:r>
              <a:rPr lang="nl-NL" dirty="0"/>
              <a:t>Persoonlijk (individueel) procesevaluatie ‘Activiteitenmiddag’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61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" y="557348"/>
            <a:ext cx="8596668" cy="1320800"/>
          </a:xfrm>
        </p:spPr>
        <p:txBody>
          <a:bodyPr/>
          <a:lstStyle/>
          <a:p>
            <a:r>
              <a:rPr lang="nl-NL" dirty="0"/>
              <a:t>Inschrijvingen projecten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503872"/>
              </p:ext>
            </p:extLst>
          </p:nvPr>
        </p:nvGraphicFramePr>
        <p:xfrm>
          <a:off x="94130" y="1344705"/>
          <a:ext cx="11585679" cy="4792141"/>
        </p:xfrm>
        <a:graphic>
          <a:graphicData uri="http://schemas.openxmlformats.org/drawingml/2006/table">
            <a:tbl>
              <a:tblPr/>
              <a:tblGrid>
                <a:gridCol w="4112941">
                  <a:extLst>
                    <a:ext uri="{9D8B030D-6E8A-4147-A177-3AD203B41FA5}">
                      <a16:colId xmlns:a16="http://schemas.microsoft.com/office/drawing/2014/main" val="3648973383"/>
                    </a:ext>
                  </a:extLst>
                </a:gridCol>
                <a:gridCol w="3736369">
                  <a:extLst>
                    <a:ext uri="{9D8B030D-6E8A-4147-A177-3AD203B41FA5}">
                      <a16:colId xmlns:a16="http://schemas.microsoft.com/office/drawing/2014/main" val="4143526626"/>
                    </a:ext>
                  </a:extLst>
                </a:gridCol>
                <a:gridCol w="3736369">
                  <a:extLst>
                    <a:ext uri="{9D8B030D-6E8A-4147-A177-3AD203B41FA5}">
                      <a16:colId xmlns:a16="http://schemas.microsoft.com/office/drawing/2014/main" val="3496893493"/>
                    </a:ext>
                  </a:extLst>
                </a:gridCol>
              </a:tblGrid>
              <a:tr h="769806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Periode 4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0B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Aantal studenten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Begeleiding door</a:t>
                      </a:r>
                    </a:p>
                  </a:txBody>
                  <a:tcPr>
                    <a:lnL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186273"/>
                  </a:ext>
                </a:extLst>
              </a:tr>
              <a:tr h="46738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Basisschool Vuurvlinder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9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B3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Inez</a:t>
                      </a: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8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B4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637330"/>
                  </a:ext>
                </a:extLst>
              </a:tr>
              <a:tr h="46738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Stadstuin (mensen met LVB)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5 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Erik</a:t>
                      </a: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8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501385"/>
                  </a:ext>
                </a:extLst>
              </a:tr>
              <a:tr h="46738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Ouderenmiddag ASWA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6 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Erik</a:t>
                      </a: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55298"/>
                  </a:ext>
                </a:extLst>
              </a:tr>
              <a:tr h="1512292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Vrije activiteit met ‘een’ doelgroep. Je kunt bijvoorbeeld denken aan: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-Nationale buitenspeeldag  </a:t>
                      </a:r>
                      <a:endParaRPr lang="nl-NL" sz="20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-Organiseren van een buurtfeest 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</a:rPr>
                        <a:t>4+2</a:t>
                      </a:r>
                      <a:r>
                        <a:rPr lang="nl-NL" sz="2000" b="0" i="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l-NL" sz="20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Inez (</a:t>
                      </a:r>
                      <a:r>
                        <a:rPr lang="nl-NL" sz="2000" b="0" i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beide groepen)</a:t>
                      </a:r>
                      <a:endParaRPr lang="nl-NL" sz="2000" b="0" i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82647"/>
                  </a:ext>
                </a:extLst>
              </a:tr>
              <a:tr h="1107897"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*Stichting </a:t>
                      </a:r>
                      <a:r>
                        <a:rPr lang="nl-NL" sz="2000" b="0" i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Noaberschap</a:t>
                      </a:r>
                      <a:endParaRPr lang="nl-NL" sz="20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Uitje organiseren voor vrijwilligers</a:t>
                      </a:r>
                      <a:r>
                        <a:rPr lang="nl-NL" sz="2000" b="0" i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(18 juni)</a:t>
                      </a:r>
                    </a:p>
                  </a:txBody>
                  <a:tcPr>
                    <a:lnL w="9525" cap="flat" cmpd="sng" algn="ctr">
                      <a:solidFill>
                        <a:srgbClr val="28C0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B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Zelfde studenten als bij project mantelzorgers LP3</a:t>
                      </a:r>
                    </a:p>
                  </a:txBody>
                  <a:tcPr>
                    <a:lnL w="9525" cap="flat" cmpd="sng" algn="ctr">
                      <a:solidFill>
                        <a:srgbClr val="E0B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C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l-NL" sz="20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Erik</a:t>
                      </a:r>
                    </a:p>
                  </a:txBody>
                  <a:tcPr>
                    <a:lnL w="9525" cap="flat" cmpd="sng" algn="ctr">
                      <a:solidFill>
                        <a:srgbClr val="E0BF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8C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B5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C2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1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22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9212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2357815">
                  <a:extLst>
                    <a:ext uri="{9D8B030D-6E8A-4147-A177-3AD203B41FA5}">
                      <a16:colId xmlns:a16="http://schemas.microsoft.com/office/drawing/2014/main" val="2047212473"/>
                    </a:ext>
                  </a:extLst>
                </a:gridCol>
                <a:gridCol w="9834185">
                  <a:extLst>
                    <a:ext uri="{9D8B030D-6E8A-4147-A177-3AD203B41FA5}">
                      <a16:colId xmlns:a16="http://schemas.microsoft.com/office/drawing/2014/main" val="3448811240"/>
                    </a:ext>
                  </a:extLst>
                </a:gridCol>
              </a:tblGrid>
              <a:tr h="400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Projectmoment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Uitvoeren/inleveren in les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276564"/>
                  </a:ext>
                </a:extLst>
              </a:tr>
              <a:tr h="1243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(09-05-2019)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Introductie 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Opstellen Samenwerkingscontract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Verdieping in de doelgroep (vragen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beantwoorden en </a:t>
                      </a:r>
                      <a:r>
                        <a:rPr lang="nl-NL" sz="1600" u="sng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inleveren</a:t>
                      </a:r>
                      <a:r>
                        <a:rPr lang="nl-NL" sz="1600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plus presentatie voorbereiding) 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Afspraak: Op 16</a:t>
                      </a:r>
                      <a:r>
                        <a:rPr lang="nl-NL" sz="16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mei (volgende week) p</a:t>
                      </a:r>
                      <a:r>
                        <a:rPr lang="nl-N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resentatie doelgroep-oriëntatie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484498"/>
                  </a:ext>
                </a:extLst>
              </a:tr>
              <a:tr h="929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(16-05-2019)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Presentatie doelgroep-oriëntatie en inleveren verdieping over de doelgroep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Inleveren Samenwerkingscontract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Activiteit uitdenken, contacten leggen met contactpersonen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van </a:t>
                      </a: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‘uitvoeringslocatie’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3690"/>
                  </a:ext>
                </a:extLst>
              </a:tr>
              <a:tr h="614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(23-05-2019)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Maken verslag: ‘Wat organiseren we voor de doelgroep en waarom’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7669849"/>
                  </a:ext>
                </a:extLst>
              </a:tr>
              <a:tr h="614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(30-05-2019)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Donderdag geen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i.v.m. Hemelvaart: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Woensdag vóór Hemelvaart inleveren verslag: ‘Wat organiseren we voor de doelgroep en waarom’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106515"/>
                  </a:ext>
                </a:extLst>
              </a:tr>
              <a:tr h="1398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(06-06-2019)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Inleveren: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1" u="non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Notulen</a:t>
                      </a:r>
                      <a:r>
                        <a:rPr lang="nl-NL" sz="1600" b="1" u="none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voorgesprek(ken) met de uitvoeringsorganisatie.</a:t>
                      </a:r>
                      <a:endParaRPr lang="nl-NL" sz="16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Werken aan: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van aanpak ‘Activiteitenmiddag’ (o.a. omschrijving van de activiteit, taakverdeling, tijdsplanning en budgetverantwoording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640156"/>
                  </a:ext>
                </a:extLst>
              </a:tr>
              <a:tr h="330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(13-06-2019)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Inleveren ‘Plan van aanpak’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9555142"/>
                  </a:ext>
                </a:extLst>
              </a:tr>
              <a:tr h="39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(20-06-2019)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uitvoeren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8234146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(27-06-2019)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uitvoeren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9915"/>
                  </a:ext>
                </a:extLst>
              </a:tr>
              <a:tr h="301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(04-07-2019)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evalueren (evaluatiedocumenten staan dan in de wiki)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2362634"/>
                  </a:ext>
                </a:extLst>
              </a:tr>
              <a:tr h="315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(11-07-2019)</a:t>
                      </a: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Bufferweek (=inleveren evt. herkansingen</a:t>
                      </a:r>
                      <a:r>
                        <a:rPr lang="nl-NL" sz="16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op onderdelen)</a:t>
                      </a:r>
                      <a:endParaRPr lang="nl-N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74" marR="331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63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503"/>
          </a:xfrm>
        </p:spPr>
        <p:txBody>
          <a:bodyPr/>
          <a:lstStyle/>
          <a:p>
            <a:r>
              <a:rPr lang="nl-NL" dirty="0"/>
              <a:t>De opdracht van vandaag: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4"/>
            <a:ext cx="9916643" cy="540802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l-NL" dirty="0"/>
              <a:t>Jullie stellen het samenwerkingscontract op</a:t>
            </a:r>
          </a:p>
          <a:p>
            <a:pPr>
              <a:buFont typeface="+mj-lt"/>
              <a:buAutoNum type="arabicPeriod"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dirty="0"/>
              <a:t>Jullie gaan je vandaag verdiepen in de gekozen doelgroep </a:t>
            </a:r>
          </a:p>
          <a:p>
            <a:pPr>
              <a:buFont typeface="+mj-lt"/>
              <a:buAutoNum type="arabicPeriod"/>
            </a:pPr>
            <a:r>
              <a:rPr lang="nl-NL" dirty="0"/>
              <a:t>Daarbij gaan jullie in je samenwerkingsgroep een aantal vragen rond de gekozen (doel)groep uitwerken (zie wiki, les 1). </a:t>
            </a:r>
          </a:p>
          <a:p>
            <a:pPr>
              <a:buFont typeface="+mj-lt"/>
              <a:buAutoNum type="arabicPeriod"/>
            </a:pPr>
            <a:r>
              <a:rPr lang="nl-NL" dirty="0"/>
              <a:t>Deze vragen werken jullie samen als groepje getypt uit en leveren jullie volgende week in. </a:t>
            </a:r>
          </a:p>
          <a:p>
            <a:pPr>
              <a:buFont typeface="+mj-lt"/>
              <a:buAutoNum type="arabicPeriod"/>
            </a:pPr>
            <a:r>
              <a:rPr lang="nl-NL" dirty="0"/>
              <a:t>Volgende lesweek presenteren jullie de uitkomsten van de verdiepingssessie aan je klas in een korte PowerPoint van hooguit 10 minuten.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5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619</Words>
  <Application>Microsoft Office PowerPoint</Application>
  <PresentationFormat>Breedbeeld</PresentationFormat>
  <Paragraphs>110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Facet</vt:lpstr>
      <vt:lpstr>PIT-4</vt:lpstr>
      <vt:lpstr>Inhoud</vt:lpstr>
      <vt:lpstr>PIT-lijn leerperiode 4</vt:lpstr>
      <vt:lpstr>Wat gaan we doen? </vt:lpstr>
      <vt:lpstr>Aandachtspunten PIT-4 </vt:lpstr>
      <vt:lpstr>Heel praktisch:</vt:lpstr>
      <vt:lpstr>Inschrijvingen projecten</vt:lpstr>
      <vt:lpstr>PowerPoint-presentatie</vt:lpstr>
      <vt:lpstr>De opdracht van vandaag:</vt:lpstr>
      <vt:lpstr>Vragen?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PIT-4</dc:title>
  <dc:creator>Simon Poelman</dc:creator>
  <cp:lastModifiedBy>Simon Poelman</cp:lastModifiedBy>
  <cp:revision>9</cp:revision>
  <dcterms:created xsi:type="dcterms:W3CDTF">2019-05-09T10:57:13Z</dcterms:created>
  <dcterms:modified xsi:type="dcterms:W3CDTF">2019-05-09T12:25:54Z</dcterms:modified>
</cp:coreProperties>
</file>